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60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2C72"/>
    <a:srgbClr val="AB81E0"/>
    <a:srgbClr val="FFF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76799" autoAdjust="0"/>
  </p:normalViewPr>
  <p:slideViewPr>
    <p:cSldViewPr snapToGrid="0">
      <p:cViewPr varScale="1">
        <p:scale>
          <a:sx n="83" d="100"/>
          <a:sy n="83" d="100"/>
        </p:scale>
        <p:origin x="161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우리 반 장래 희망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  <a:prstDash val="lg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writer </c:v>
                </c:pt>
                <c:pt idx="1">
                  <c:v>baker </c:v>
                </c:pt>
                <c:pt idx="2">
                  <c:v>painter</c:v>
                </c:pt>
                <c:pt idx="3">
                  <c:v>soccer player</c:v>
                </c:pt>
                <c:pt idx="4">
                  <c:v>car designer</c:v>
                </c:pt>
                <c:pt idx="5">
                  <c:v>actor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50-497D-816D-FB35156BD6A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22737888"/>
        <c:axId val="1922738304"/>
      </c:barChart>
      <c:catAx>
        <c:axId val="1922737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ko-KR"/>
          </a:p>
        </c:txPr>
        <c:crossAx val="1922738304"/>
        <c:crosses val="autoZero"/>
        <c:auto val="1"/>
        <c:lblAlgn val="ctr"/>
        <c:lblOffset val="100"/>
        <c:noMultiLvlLbl val="0"/>
      </c:catAx>
      <c:valAx>
        <c:axId val="1922738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9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ko-KR"/>
          </a:p>
        </c:txPr>
        <c:crossAx val="192273788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ea"/>
          <a:ea typeface="+mn-ea"/>
        </a:defRPr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196E7E-D56E-45CA-8243-CE7C874EB095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582A9-6368-48D6-9E17-0C33776174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844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B1A70-97E2-49C8-A269-E160F741A91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5226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1582A9-6368-48D6-9E17-0C33776174D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3996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9E440F-96E0-4ECB-82C9-12705FDE25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F50AD1F-9248-4462-B9B4-2861BA4D8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8E74D2-F65E-45DD-ABB3-01D4B3613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9BC9-ED93-4BEE-9B13-1CA94B1BBA69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BED383B-5FF8-4E31-AECC-9D8DA58EF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CAAEDA9-D4C5-43A1-9208-408E77922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532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220167-0ADD-4C43-8AFF-8EDFDAC97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9399CC0-FEF8-4524-9085-CD7494414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7CD3602-933B-4006-BE05-BEAF5CDFB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CD64-0DC1-4E6E-B22C-E00B355D2D96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8A7917A-7C25-4F11-AC92-ABB3F458F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0FB146-B663-4B7A-9B1E-99B6409E2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6564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4797A70-D43A-471C-90BE-EF8891A832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5798BBF-BB9A-4048-A678-E71B056EDD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969963A-A30A-450C-929C-877A86D4B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E9761-F3A3-4F5E-971A-127D12F1C32E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C1FB59-576A-4BD3-BD2E-9B7329782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927BF5C-ABF1-4BF7-B683-5367A7B11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3477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635650-9CB8-4CE1-948E-B4B1460D5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4492AF5-BE6E-4325-9A3D-C7F46F62B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0B0DFF-4F53-4E64-A911-555282A84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8DDA-DF8D-43DD-8CF8-16C77A48DEF1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5BDEB6-35ED-4178-B1E6-4CF6C4928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E47FBFE-F533-4B31-BDBD-76DADF10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287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1B4B747-2545-404E-8E34-27574CE52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3DD7169-306A-4E99-899D-8E023D90E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41076F5-6CE4-4E96-9E95-7695CF944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82A5-EAEC-415D-A910-35CBDE775ADC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3BFCB17-DDB1-4F92-BE10-D3A95B5A9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536220-A5BA-4826-A556-0DEF4D395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32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0053D4-38EA-45DD-B5F9-0D4EE21EC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16ED23-8CB9-46FE-AB24-6D9841EA56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637B2E4-8A5E-4F90-A796-71BD3C70B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CEE5621-9911-4395-9E10-10C5AD6A4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1D1AB-FA29-4E68-8D86-212AC4A0B7DA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77BDEDE-85F7-4986-95C7-BF39CB575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C1A3289-3CBE-40E2-BAF1-E0B627D7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5869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E05CE6-830F-4F3C-A517-011A6F94C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6B97049-34EB-43CD-ABD9-71496C71C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156734F-74A8-4008-8509-311D40732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6174B83-ECA3-487F-94A2-76814BFDC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43346FD-18C2-4248-905D-DC6294A52C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55E7A67-5C01-4CD9-8C15-96B333607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893-563A-4101-8DDE-510F00CC91A7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1BB6785-C614-443C-88A9-985C727D4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243969A-3CE8-4036-A204-AFF49A6D8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1452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D0892E6-09EB-4D61-B213-8B0AF5EE9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43E13CD-9B47-4E8B-9005-F0ED71426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6E6C-B8A0-45F4-A194-AB3141CF9C00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5D60992-B310-4601-9449-9F95FAC6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1783DD4-A70F-42F3-9148-389BA85BA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577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5001B1B-3B83-4EC9-994E-5FD7DB31D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E8D4D-8193-4F20-81AD-E1854AD347B7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D97EF6B-B0E5-4087-973A-C4766593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AB7B454-4716-446A-8E0F-A1F74C16B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834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875C96-4F1B-40C7-AE09-0B6674074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B2EBDE4-C06C-4CDB-871D-F63449CF7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9598EA9-1C7B-4AC8-91C4-BC71778F6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CDF6FDB-B262-4EB1-9686-0D372EEDC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F7620-9C36-4984-A171-04660EA5D64B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E56F17A-3F43-477C-BB6A-4045A11FD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7CFEC51-F1C1-42EC-A745-0CB459418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048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85101D9-6EB2-411D-999D-AAA2B008A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3591732-C3FA-46F7-9BB7-DDEC3FD365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028ABFD-69E0-4789-84DB-00B50E72E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8652FEC-09B5-4E53-935F-4B33CA911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2B8-4D22-47AD-BCC1-5E95761AEDB4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92B5763-11F3-4BE1-AC4D-BB2138A2C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9FEA856-DCC4-48F0-90BA-592CA93A0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81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D4F208E-5E10-4EF5-AC39-BC6F3DE40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BCB2E63-A987-463F-B640-54DDD86F7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B63B80C-6F1E-4CEC-9C92-638B25A711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5123A-E60A-4F0D-A378-A15955EA52BD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DC02CD-BFA6-472D-8770-6D5ED7DA31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Lesson 2 What Do You Want to Be? | Play Time 2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0D5412-3204-4D8F-8E08-79AB35CB9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2352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80B90D-F464-4B17-A6A0-C37F12202CAA}"/>
              </a:ext>
            </a:extLst>
          </p:cNvPr>
          <p:cNvSpPr txBox="1"/>
          <p:nvPr/>
        </p:nvSpPr>
        <p:spPr>
          <a:xfrm>
            <a:off x="1595832" y="1650219"/>
            <a:ext cx="96965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solidFill>
                  <a:srgbClr val="412C72"/>
                </a:solidFill>
                <a:latin typeface="+mn-ea"/>
                <a:cs typeface="Aharoni" panose="02010803020104030203" pitchFamily="2" charset="-79"/>
              </a:rPr>
              <a:t>우리 반 장래 희망 조사하기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96702C7-2168-4985-A9F8-AEDF1393647F}"/>
              </a:ext>
            </a:extLst>
          </p:cNvPr>
          <p:cNvSpPr/>
          <p:nvPr/>
        </p:nvSpPr>
        <p:spPr>
          <a:xfrm>
            <a:off x="1595833" y="1209590"/>
            <a:ext cx="1791549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Play Time 2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D3B2618-EDF8-44E7-8AF5-16A373093E9C}"/>
              </a:ext>
            </a:extLst>
          </p:cNvPr>
          <p:cNvGrpSpPr/>
          <p:nvPr/>
        </p:nvGrpSpPr>
        <p:grpSpPr>
          <a:xfrm>
            <a:off x="9691942" y="427112"/>
            <a:ext cx="1961516" cy="432000"/>
            <a:chOff x="9094355" y="300319"/>
            <a:chExt cx="2070022" cy="432000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FA0C2BB0-AF63-4572-8D8E-6715756537E7}"/>
                </a:ext>
              </a:extLst>
            </p:cNvPr>
            <p:cNvSpPr/>
            <p:nvPr/>
          </p:nvSpPr>
          <p:spPr>
            <a:xfrm>
              <a:off x="9094355" y="300319"/>
              <a:ext cx="2070022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교과서</a:t>
              </a:r>
              <a:r>
                <a:rPr lang="en-US" altLang="ko-KR" sz="1600" dirty="0">
                  <a:solidFill>
                    <a:schemeClr val="tx1"/>
                  </a:solidFill>
                  <a:latin typeface="+mn-ea"/>
                </a:rPr>
                <a:t>  25</a:t>
              </a: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쪽</a:t>
              </a:r>
            </a:p>
          </p:txBody>
        </p:sp>
        <p:pic>
          <p:nvPicPr>
            <p:cNvPr id="23" name="그래픽 22" descr="펼쳐진 책">
              <a:extLst>
                <a:ext uri="{FF2B5EF4-FFF2-40B4-BE49-F238E27FC236}">
                  <a16:creationId xmlns:a16="http://schemas.microsoft.com/office/drawing/2014/main" id="{DE2688CD-D1C6-443F-B1AF-EF5EFE0EB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68939" y="338143"/>
              <a:ext cx="368001" cy="368001"/>
            </a:xfrm>
            <a:prstGeom prst="rect">
              <a:avLst/>
            </a:prstGeom>
          </p:spPr>
        </p:pic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BB8F3ED2-BF50-44E9-A9C7-ADEA0DC87C70}"/>
              </a:ext>
            </a:extLst>
          </p:cNvPr>
          <p:cNvGrpSpPr/>
          <p:nvPr/>
        </p:nvGrpSpPr>
        <p:grpSpPr>
          <a:xfrm>
            <a:off x="538542" y="280491"/>
            <a:ext cx="5557458" cy="578621"/>
            <a:chOff x="538542" y="280491"/>
            <a:chExt cx="5557458" cy="578621"/>
          </a:xfrm>
        </p:grpSpPr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B845B5AB-9F89-4F64-800B-3A4D6F0F7A59}"/>
                </a:ext>
              </a:extLst>
            </p:cNvPr>
            <p:cNvSpPr/>
            <p:nvPr/>
          </p:nvSpPr>
          <p:spPr>
            <a:xfrm>
              <a:off x="538542" y="280491"/>
              <a:ext cx="5557458" cy="578621"/>
            </a:xfrm>
            <a:prstGeom prst="roundRect">
              <a:avLst>
                <a:gd name="adj" fmla="val 35088"/>
              </a:avLst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9FB7ED-3B4C-4ECE-9EE3-BF6AF273B7F1}"/>
                </a:ext>
              </a:extLst>
            </p:cNvPr>
            <p:cNvSpPr txBox="1"/>
            <p:nvPr/>
          </p:nvSpPr>
          <p:spPr>
            <a:xfrm>
              <a:off x="652534" y="395922"/>
              <a:ext cx="1401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+mn-ea"/>
                </a:rPr>
                <a:t>초등학교 </a:t>
              </a:r>
              <a:r>
                <a:rPr lang="en-US" altLang="ko-KR" dirty="0">
                  <a:latin typeface="+mn-ea"/>
                </a:rPr>
                <a:t>6</a:t>
              </a:r>
              <a:endParaRPr lang="ko-KR" altLang="en-US" dirty="0">
                <a:latin typeface="+mn-ea"/>
              </a:endParaRPr>
            </a:p>
          </p:txBody>
        </p: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767F9108-D9CD-4179-8F59-394AE2929A1A}"/>
                </a:ext>
              </a:extLst>
            </p:cNvPr>
            <p:cNvCxnSpPr/>
            <p:nvPr/>
          </p:nvCxnSpPr>
          <p:spPr>
            <a:xfrm>
              <a:off x="2167877" y="291710"/>
              <a:ext cx="0" cy="56740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AB4612-2EDC-4FFA-A812-28EC7B868D5B}"/>
                </a:ext>
              </a:extLst>
            </p:cNvPr>
            <p:cNvSpPr txBox="1"/>
            <p:nvPr/>
          </p:nvSpPr>
          <p:spPr>
            <a:xfrm>
              <a:off x="2316394" y="380533"/>
              <a:ext cx="3708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latin typeface="+mn-ea"/>
                </a:rPr>
                <a:t>2. What Do You Want to Be?</a:t>
              </a:r>
              <a:endParaRPr lang="ko-KR" altLang="en-US" sz="2000" b="1" dirty="0">
                <a:latin typeface="+mn-ea"/>
              </a:endParaRPr>
            </a:p>
          </p:txBody>
        </p:sp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662DE09D-8025-4D9C-8F41-AE767A96C3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6"/>
              </a:clrFrom>
              <a:clrTo>
                <a:srgbClr val="FEFE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769" y="2866476"/>
            <a:ext cx="4930462" cy="328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1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B874F6-E4AB-41F1-942B-E7044F90A7ED}"/>
              </a:ext>
            </a:extLst>
          </p:cNvPr>
          <p:cNvSpPr txBox="1"/>
          <p:nvPr/>
        </p:nvSpPr>
        <p:spPr>
          <a:xfrm>
            <a:off x="392783" y="1106869"/>
            <a:ext cx="35759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>
                <a:solidFill>
                  <a:srgbClr val="412C72"/>
                </a:solidFill>
                <a:latin typeface="+mn-ea"/>
                <a:cs typeface="Aharoni" panose="02010803020104030203" pitchFamily="2" charset="-79"/>
              </a:rPr>
              <a:t>활동 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5524EB-0A1B-407F-94E3-338BDB1B2770}"/>
              </a:ext>
            </a:extLst>
          </p:cNvPr>
          <p:cNvSpPr txBox="1"/>
          <p:nvPr/>
        </p:nvSpPr>
        <p:spPr>
          <a:xfrm>
            <a:off x="475376" y="2396704"/>
            <a:ext cx="11300987" cy="377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선생님이 칠판에 직업 단어 여섯 개가 적힌 막대그래프를 보여 주면 각자 장래 희망으로 한 개를 정해요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교실을 돌아다니다가 다른 친구들을 만나 가위바위보로 질문할 순서를 정해요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이긴 학생이 진 학생에게 먼저 장래 희망을 물어보며 서로의 장래 희망을 묻고 답하는 대화를 해요</a:t>
            </a:r>
            <a:r>
              <a:rPr lang="en-US" altLang="ko-KR" b="1" dirty="0">
                <a:latin typeface="+mn-ea"/>
              </a:rPr>
              <a:t>. </a:t>
            </a:r>
            <a:r>
              <a:rPr lang="ko-KR" altLang="en-US" b="1" dirty="0">
                <a:latin typeface="+mn-ea"/>
              </a:rPr>
              <a:t>이때</a:t>
            </a:r>
            <a:r>
              <a:rPr lang="en-US" altLang="ko-KR" b="1" dirty="0">
                <a:latin typeface="+mn-ea"/>
              </a:rPr>
              <a:t>, </a:t>
            </a:r>
            <a:r>
              <a:rPr lang="ko-KR" altLang="en-US" b="1" dirty="0">
                <a:latin typeface="+mn-ea"/>
              </a:rPr>
              <a:t>장래 희망과 관련해 잘하는 것이 있다면 잘하는 것도 표현해요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 startAt="4"/>
            </a:pPr>
            <a:r>
              <a:rPr lang="ko-KR" altLang="en-US" b="1" dirty="0">
                <a:latin typeface="+mn-ea"/>
              </a:rPr>
              <a:t>같은 장래 희망을 말하면 한 팀이 되어서 세 명이 한 팀이 될 때까지 다른 친구를 만나 장래 희망을 묻고 답하는 활동을 반복해요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  <a:tabLst>
                <a:tab pos="360363" algn="l"/>
              </a:tabLst>
            </a:pPr>
            <a:r>
              <a:rPr lang="en-US" altLang="ko-KR" b="1" dirty="0">
                <a:latin typeface="+mn-ea"/>
              </a:rPr>
              <a:t>5.	</a:t>
            </a:r>
            <a:r>
              <a:rPr lang="ko-KR" altLang="en-US" b="1" dirty="0">
                <a:latin typeface="+mn-ea"/>
              </a:rPr>
              <a:t>세 명이 한 팀이 되면</a:t>
            </a:r>
            <a:r>
              <a:rPr lang="en-US" altLang="ko-KR" b="1" dirty="0">
                <a:latin typeface="+mn-ea"/>
              </a:rPr>
              <a:t>, </a:t>
            </a:r>
            <a:r>
              <a:rPr lang="ko-KR" altLang="en-US" b="1" dirty="0">
                <a:latin typeface="+mn-ea"/>
              </a:rPr>
              <a:t>칠판의 해당 장래 희망 앞에 차례대로 줄을 서요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 startAt="6"/>
              <a:tabLst>
                <a:tab pos="360363" algn="l"/>
              </a:tabLst>
            </a:pPr>
            <a:r>
              <a:rPr lang="ko-KR" altLang="en-US" b="1" dirty="0">
                <a:latin typeface="+mn-ea"/>
              </a:rPr>
              <a:t>선생님은 직업별로 학생들의 장래 희망을 묻고</a:t>
            </a:r>
            <a:r>
              <a:rPr lang="en-US" altLang="ko-KR" b="1" dirty="0">
                <a:latin typeface="+mn-ea"/>
              </a:rPr>
              <a:t>, </a:t>
            </a:r>
            <a:r>
              <a:rPr lang="ko-KR" altLang="en-US" b="1" dirty="0">
                <a:latin typeface="+mn-ea"/>
              </a:rPr>
              <a:t>학생들은 장래 희망을 답해요</a:t>
            </a:r>
            <a:r>
              <a:rPr lang="en-US" altLang="ko-KR" b="1" dirty="0">
                <a:latin typeface="+mn-ea"/>
              </a:rPr>
              <a:t>. </a:t>
            </a:r>
          </a:p>
          <a:p>
            <a:pPr marL="342900" indent="-342900">
              <a:lnSpc>
                <a:spcPct val="150000"/>
              </a:lnSpc>
              <a:buAutoNum type="arabicPeriod" startAt="6"/>
              <a:tabLst>
                <a:tab pos="360363" algn="l"/>
              </a:tabLst>
            </a:pPr>
            <a:r>
              <a:rPr lang="ko-KR" altLang="en-US" b="1" dirty="0">
                <a:latin typeface="+mn-ea"/>
              </a:rPr>
              <a:t>선생님은 장래 </a:t>
            </a:r>
            <a:r>
              <a:rPr lang="ko-KR" altLang="en-US" b="1" dirty="0" err="1">
                <a:latin typeface="+mn-ea"/>
              </a:rPr>
              <a:t>희망별</a:t>
            </a:r>
            <a:r>
              <a:rPr lang="ko-KR" altLang="en-US" b="1" dirty="0">
                <a:latin typeface="+mn-ea"/>
              </a:rPr>
              <a:t> 학생 수만큼 각 데이터 수치를 입력해 그래프를 완성해요</a:t>
            </a:r>
            <a:r>
              <a:rPr lang="en-US" altLang="ko-KR" b="1" dirty="0">
                <a:latin typeface="+mn-ea"/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43FF1A7-3A16-4EB7-9621-95F12E9CC488}"/>
              </a:ext>
            </a:extLst>
          </p:cNvPr>
          <p:cNvSpPr/>
          <p:nvPr/>
        </p:nvSpPr>
        <p:spPr>
          <a:xfrm>
            <a:off x="475377" y="568106"/>
            <a:ext cx="3262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  <a:latin typeface="+mn-ea"/>
              </a:rPr>
              <a:t>우리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반 장래 희망 조사하기</a:t>
            </a: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EAE76F88-54C1-4D44-B4AE-289756F39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36839" y="6356350"/>
            <a:ext cx="4318322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Play Time 2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820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001E6E66-401F-4878-93DC-A21DAD788E2C}"/>
              </a:ext>
            </a:extLst>
          </p:cNvPr>
          <p:cNvSpPr/>
          <p:nvPr/>
        </p:nvSpPr>
        <p:spPr>
          <a:xfrm>
            <a:off x="3833899" y="194713"/>
            <a:ext cx="4800946" cy="542955"/>
          </a:xfrm>
          <a:prstGeom prst="roundRect">
            <a:avLst>
              <a:gd name="adj" fmla="val 50000"/>
            </a:avLst>
          </a:prstGeom>
          <a:solidFill>
            <a:srgbClr val="AB8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74621B5E-8D64-4E78-A2E5-B85EA0697564}"/>
              </a:ext>
            </a:extLst>
          </p:cNvPr>
          <p:cNvSpPr/>
          <p:nvPr/>
        </p:nvSpPr>
        <p:spPr>
          <a:xfrm>
            <a:off x="3645531" y="124475"/>
            <a:ext cx="4900936" cy="542955"/>
          </a:xfrm>
          <a:prstGeom prst="roundRect">
            <a:avLst>
              <a:gd name="adj" fmla="val 50000"/>
            </a:avLst>
          </a:prstGeom>
          <a:solidFill>
            <a:srgbClr val="412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2B70D4-5FF8-4055-9EA0-8B0DACFE05E8}"/>
              </a:ext>
            </a:extLst>
          </p:cNvPr>
          <p:cNvSpPr txBox="1"/>
          <p:nvPr/>
        </p:nvSpPr>
        <p:spPr>
          <a:xfrm>
            <a:off x="3697941" y="153249"/>
            <a:ext cx="4759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n-ea"/>
              </a:rPr>
              <a:t>What do you want to be?</a:t>
            </a:r>
            <a:endParaRPr lang="ko-KR" altLang="en-US" sz="2400" b="1" dirty="0">
              <a:solidFill>
                <a:schemeClr val="bg1"/>
              </a:solidFill>
              <a:latin typeface="+mn-ea"/>
            </a:endParaRPr>
          </a:p>
        </p:txBody>
      </p:sp>
      <p:graphicFrame>
        <p:nvGraphicFramePr>
          <p:cNvPr id="13" name="차트 12">
            <a:extLst>
              <a:ext uri="{FF2B5EF4-FFF2-40B4-BE49-F238E27FC236}">
                <a16:creationId xmlns:a16="http://schemas.microsoft.com/office/drawing/2014/main" id="{5E12A89A-2FD7-450D-A80C-3860451124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461431"/>
              </p:ext>
            </p:extLst>
          </p:nvPr>
        </p:nvGraphicFramePr>
        <p:xfrm>
          <a:off x="323851" y="983682"/>
          <a:ext cx="11563350" cy="5302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사용언어">
            <a:extLst>
              <a:ext uri="{FF2B5EF4-FFF2-40B4-BE49-F238E27FC236}">
                <a16:creationId xmlns:a16="http://schemas.microsoft.com/office/drawing/2014/main" id="{9217FF08-B4D9-47AB-BCAE-84329B38D003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사용 언어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3655589-BDDF-4435-8D02-33C9686179A5}"/>
              </a:ext>
            </a:extLst>
          </p:cNvPr>
          <p:cNvSpPr/>
          <p:nvPr/>
        </p:nvSpPr>
        <p:spPr>
          <a:xfrm>
            <a:off x="8367986" y="708894"/>
            <a:ext cx="3485555" cy="8945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rgbClr val="7030A0"/>
                </a:solidFill>
                <a:latin typeface="+mn-ea"/>
              </a:rPr>
              <a:t>S1: 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What do you want to be?</a:t>
            </a:r>
          </a:p>
          <a:p>
            <a:r>
              <a:rPr lang="en-US" altLang="ko-KR" b="1" dirty="0">
                <a:solidFill>
                  <a:srgbClr val="FF99FF"/>
                </a:solidFill>
                <a:latin typeface="+mn-ea"/>
              </a:rPr>
              <a:t>S2: 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I want to be a/an … 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바닥글 개체 틀 1">
            <a:extLst>
              <a:ext uri="{FF2B5EF4-FFF2-40B4-BE49-F238E27FC236}">
                <a16:creationId xmlns:a16="http://schemas.microsoft.com/office/drawing/2014/main" id="{8BF61F5A-DE2E-467D-8166-D9E0B24DB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36839" y="6356350"/>
            <a:ext cx="4318322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Play Time 2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5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</Words>
  <Application>Microsoft Office PowerPoint</Application>
  <PresentationFormat>와이드스크린</PresentationFormat>
  <Paragraphs>22</Paragraphs>
  <Slides>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맑은 고딕</vt:lpstr>
      <vt:lpstr>Aharoni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2024-11-13T06:25:48Z</dcterms:created>
  <dcterms:modified xsi:type="dcterms:W3CDTF">2025-04-16T07:48:43Z</dcterms:modified>
</cp:coreProperties>
</file>